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9" r:id="rId4"/>
    <p:sldId id="278" r:id="rId5"/>
    <p:sldId id="280" r:id="rId6"/>
    <p:sldId id="281" r:id="rId7"/>
    <p:sldId id="258" r:id="rId8"/>
    <p:sldId id="259" r:id="rId9"/>
    <p:sldId id="261" r:id="rId10"/>
    <p:sldId id="270" r:id="rId11"/>
    <p:sldId id="260" r:id="rId12"/>
    <p:sldId id="263" r:id="rId13"/>
    <p:sldId id="262" r:id="rId14"/>
    <p:sldId id="276" r:id="rId15"/>
    <p:sldId id="264" r:id="rId16"/>
    <p:sldId id="265" r:id="rId17"/>
    <p:sldId id="268" r:id="rId18"/>
    <p:sldId id="267" r:id="rId19"/>
    <p:sldId id="269" r:id="rId20"/>
    <p:sldId id="274" r:id="rId21"/>
    <p:sldId id="25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32A"/>
    <a:srgbClr val="F78620"/>
    <a:srgbClr val="D3222A"/>
    <a:srgbClr val="6D3818"/>
    <a:srgbClr val="CDD2D5"/>
    <a:srgbClr val="14BCD6"/>
    <a:srgbClr val="FDB016"/>
    <a:srgbClr val="FBB017"/>
    <a:srgbClr val="F6871E"/>
    <a:srgbClr val="FDA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36A2-013D-402D-916F-5756131CF5E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CACE-A31E-48AD-884D-45D4C7B4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9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36A2-013D-402D-916F-5756131CF5E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CACE-A31E-48AD-884D-45D4C7B4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6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36A2-013D-402D-916F-5756131CF5E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CACE-A31E-48AD-884D-45D4C7B4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1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36A2-013D-402D-916F-5756131CF5E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CACE-A31E-48AD-884D-45D4C7B4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90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36A2-013D-402D-916F-5756131CF5E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CACE-A31E-48AD-884D-45D4C7B4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3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36A2-013D-402D-916F-5756131CF5E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CACE-A31E-48AD-884D-45D4C7B4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59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36A2-013D-402D-916F-5756131CF5E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CACE-A31E-48AD-884D-45D4C7B4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54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36A2-013D-402D-916F-5756131CF5E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CACE-A31E-48AD-884D-45D4C7B4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8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36A2-013D-402D-916F-5756131CF5E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CACE-A31E-48AD-884D-45D4C7B4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3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36A2-013D-402D-916F-5756131CF5E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CACE-A31E-48AD-884D-45D4C7B4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1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36A2-013D-402D-916F-5756131CF5E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DCACE-A31E-48AD-884D-45D4C7B4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5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A36A2-013D-402D-916F-5756131CF5E1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DCACE-A31E-48AD-884D-45D4C7B4F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01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mailto:irakelner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  <a:solidFill>
            <a:srgbClr val="6D3818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4800" dirty="0">
                <a:solidFill>
                  <a:srgbClr val="F68620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Разработка </a:t>
            </a:r>
            <a:r>
              <a:rPr lang="ru-RU" sz="4800" dirty="0" smtClean="0">
                <a:solidFill>
                  <a:srgbClr val="F68620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нового в диалоге с аудиторией:</a:t>
            </a:r>
            <a:endParaRPr lang="ru-RU" sz="4800" dirty="0">
              <a:solidFill>
                <a:srgbClr val="F68620"/>
              </a:solidFill>
              <a:latin typeface="Roboto" panose="02000000000000000000" pitchFamily="2" charset="0"/>
              <a:ea typeface="Roboto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77329"/>
            <a:ext cx="12192000" cy="880671"/>
          </a:xfrm>
          <a:solidFill>
            <a:srgbClr val="B3CE2C"/>
          </a:solidFill>
        </p:spPr>
        <p:txBody>
          <a:bodyPr anchor="b" anchorCtr="0">
            <a:normAutofit fontScale="70000" lnSpcReduction="20000"/>
          </a:bodyPr>
          <a:lstStyle/>
          <a:p>
            <a:r>
              <a:rPr lang="ru-RU" sz="3600" b="1" dirty="0" smtClean="0">
                <a:solidFill>
                  <a:srgbClr val="6D3818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На примере</a:t>
            </a:r>
            <a:r>
              <a:rPr lang="ru-RU" sz="3600" b="1" dirty="0" smtClean="0">
                <a:solidFill>
                  <a:srgbClr val="6D3818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 проектов </a:t>
            </a:r>
            <a:r>
              <a:rPr lang="ru-RU" sz="3600" b="1" dirty="0" smtClean="0">
                <a:solidFill>
                  <a:srgbClr val="6D3818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«</a:t>
            </a:r>
            <a:r>
              <a:rPr lang="ru-RU" sz="3600" b="1" dirty="0" smtClean="0">
                <a:solidFill>
                  <a:srgbClr val="6D3818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Большая </a:t>
            </a:r>
            <a:r>
              <a:rPr lang="ru-RU" sz="3600" b="1" dirty="0" smtClean="0">
                <a:solidFill>
                  <a:srgbClr val="6D3818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музейная </a:t>
            </a:r>
            <a:r>
              <a:rPr lang="ru-RU" sz="3600" b="1" dirty="0" smtClean="0">
                <a:solidFill>
                  <a:srgbClr val="6D3818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прогулка» и ЦСИ «Музейный опыт»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" r="28711"/>
          <a:stretch/>
        </p:blipFill>
        <p:spPr>
          <a:xfrm>
            <a:off x="4524000" y="2387600"/>
            <a:ext cx="7668000" cy="35897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7857"/>
            <a:ext cx="4626374" cy="208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-309328"/>
            <a:ext cx="12192000" cy="1214203"/>
          </a:xfrm>
          <a:solidFill>
            <a:srgbClr val="6D3818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4800" b="1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умеет бот?</a:t>
            </a:r>
            <a:endParaRPr lang="ru-RU" sz="4800" b="1" dirty="0">
              <a:solidFill>
                <a:srgbClr val="98C7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75948"/>
            <a:ext cx="12192000" cy="682052"/>
          </a:xfrm>
          <a:solidFill>
            <a:srgbClr val="B3CE2C"/>
          </a:solidFill>
        </p:spPr>
        <p:txBody>
          <a:bodyPr anchor="b" anchorCtr="0">
            <a:normAutofit/>
          </a:bodyPr>
          <a:lstStyle/>
          <a:p>
            <a:r>
              <a:rPr lang="ru-RU" sz="18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Большая </a:t>
            </a:r>
            <a:r>
              <a:rPr lang="ru-RU" sz="18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музейная прогулка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8" name="Picture 4" descr="https://sun9-13.userapi.com/impg/av9dmZja5ie5KPK9sgXQMJogdeHiXFehEaFmbQ/r2ATsjFMrI8.jpg?size=1280x853&amp;quality=96&amp;sign=706a8bc9223d279fb2a9419c274efd6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8120" y="2768901"/>
            <a:ext cx="813422" cy="5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46753" y="1044689"/>
            <a:ext cx="62658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Кнопки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Ввод ответа пользователя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ответа пользователя: соответствует/ содержит нужное слово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Встроенные видео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Ссылки на статьи, альбомы, обсуждения, голосования, внешние ресурсы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1" y="1839353"/>
            <a:ext cx="4164053" cy="29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-309328"/>
            <a:ext cx="12192000" cy="1214203"/>
          </a:xfrm>
          <a:solidFill>
            <a:srgbClr val="6D3818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4800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</a:t>
            </a:r>
            <a:r>
              <a:rPr lang="ru-RU" sz="4800" dirty="0" err="1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соцсети</a:t>
            </a:r>
            <a:endParaRPr lang="ru-RU" sz="4800" dirty="0">
              <a:solidFill>
                <a:srgbClr val="98C7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75948"/>
            <a:ext cx="12192000" cy="682052"/>
          </a:xfrm>
          <a:solidFill>
            <a:srgbClr val="B3CE2C"/>
          </a:solidFill>
        </p:spPr>
        <p:txBody>
          <a:bodyPr anchor="b" anchorCtr="0">
            <a:normAutofit/>
          </a:bodyPr>
          <a:lstStyle/>
          <a:p>
            <a:r>
              <a:rPr lang="ru-RU" sz="18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Большая </a:t>
            </a:r>
            <a:r>
              <a:rPr lang="ru-RU" sz="18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музейная прогулка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8" name="Picture 4" descr="https://sun9-13.userapi.com/impg/av9dmZja5ie5KPK9sgXQMJogdeHiXFehEaFmbQ/r2ATsjFMrI8.jpg?size=1280x853&amp;quality=96&amp;sign=706a8bc9223d279fb2a9419c274efd6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8120" y="2768901"/>
            <a:ext cx="813422" cy="5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51" y="904875"/>
            <a:ext cx="7150308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-309328"/>
            <a:ext cx="12192000" cy="1214203"/>
          </a:xfrm>
          <a:solidFill>
            <a:srgbClr val="6D3818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4800" b="1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Партнеры, помощники, собеседники</a:t>
            </a:r>
            <a:endParaRPr lang="ru-RU" sz="4800" b="1" dirty="0">
              <a:solidFill>
                <a:srgbClr val="98C7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75948"/>
            <a:ext cx="12192000" cy="682052"/>
          </a:xfrm>
          <a:solidFill>
            <a:srgbClr val="B3CE2C"/>
          </a:solidFill>
        </p:spPr>
        <p:txBody>
          <a:bodyPr anchor="b" anchorCtr="0">
            <a:normAutofit/>
          </a:bodyPr>
          <a:lstStyle/>
          <a:p>
            <a:r>
              <a:rPr lang="ru-RU" sz="18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Большая </a:t>
            </a:r>
            <a:r>
              <a:rPr lang="ru-RU" sz="18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музейная прогулка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8" name="Picture 4" descr="https://sun9-13.userapi.com/impg/av9dmZja5ie5KPK9sgXQMJogdeHiXFehEaFmbQ/r2ATsjFMrI8.jpg?size=1280x853&amp;quality=96&amp;sign=706a8bc9223d279fb2a9419c274efd6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8120" y="2768901"/>
            <a:ext cx="813422" cy="5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85" y="4605252"/>
            <a:ext cx="3095788" cy="10634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81" y="1362345"/>
            <a:ext cx="1815980" cy="745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2" y="1196526"/>
            <a:ext cx="1398787" cy="1418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02" y="4839991"/>
            <a:ext cx="3057418" cy="8286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44" y="972847"/>
            <a:ext cx="2323413" cy="15244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44" y="1050119"/>
            <a:ext cx="1395358" cy="16395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467" y="1196526"/>
            <a:ext cx="1511087" cy="15010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5" y="2869680"/>
            <a:ext cx="2841914" cy="14669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04" y="3055201"/>
            <a:ext cx="2328798" cy="10887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79" y="2744184"/>
            <a:ext cx="1811378" cy="168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474220"/>
            <a:ext cx="12192000" cy="1214203"/>
          </a:xfrm>
          <a:solidFill>
            <a:srgbClr val="6D3818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4800" b="1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Первые пробы</a:t>
            </a:r>
            <a:endParaRPr lang="ru-RU" sz="4800" b="1" dirty="0">
              <a:solidFill>
                <a:srgbClr val="98C7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75948"/>
            <a:ext cx="12192000" cy="682052"/>
          </a:xfrm>
          <a:solidFill>
            <a:srgbClr val="B3CE2C"/>
          </a:solidFill>
        </p:spPr>
        <p:txBody>
          <a:bodyPr anchor="b" anchorCtr="0">
            <a:normAutofit/>
          </a:bodyPr>
          <a:lstStyle/>
          <a:p>
            <a:r>
              <a:rPr lang="ru-RU" sz="18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Большая </a:t>
            </a:r>
            <a:r>
              <a:rPr lang="ru-RU" sz="18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музейная прогулка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8" name="Picture 4" descr="https://sun9-13.userapi.com/impg/av9dmZja5ie5KPK9sgXQMJogdeHiXFehEaFmbQ/r2ATsjFMrI8.jpg?size=1280x853&amp;quality=96&amp;sign=706a8bc9223d279fb2a9419c274efd6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8120" y="2768901"/>
            <a:ext cx="813422" cy="5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871" y="1169233"/>
            <a:ext cx="4586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Чат-бот «Музейный питомец» 2020</a:t>
            </a:r>
            <a:endParaRPr lang="ru-RU" sz="24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9" y="2107837"/>
            <a:ext cx="4505483" cy="3723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35907" y="1169233"/>
            <a:ext cx="5561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Маршруты «12345 – Я ИДУ ИСКАТЬ!», Детские дни 2020</a:t>
            </a:r>
            <a:endParaRPr lang="ru-RU" sz="24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00" y="2000230"/>
            <a:ext cx="4853992" cy="407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-309328"/>
            <a:ext cx="12192000" cy="1214203"/>
          </a:xfrm>
          <a:solidFill>
            <a:srgbClr val="6D3818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4800" b="1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Фокус-группы</a:t>
            </a:r>
            <a:endParaRPr lang="ru-RU" sz="4800" b="1" dirty="0">
              <a:solidFill>
                <a:srgbClr val="98C7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75948"/>
            <a:ext cx="12192000" cy="682052"/>
          </a:xfrm>
          <a:solidFill>
            <a:srgbClr val="B3CE2C"/>
          </a:solidFill>
        </p:spPr>
        <p:txBody>
          <a:bodyPr anchor="b" anchorCtr="0">
            <a:normAutofit/>
          </a:bodyPr>
          <a:lstStyle/>
          <a:p>
            <a:r>
              <a:rPr lang="ru-RU" sz="18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Большая </a:t>
            </a:r>
            <a:r>
              <a:rPr lang="ru-RU" sz="18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музейная прогулка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8" name="Picture 4" descr="https://sun9-13.userapi.com/impg/av9dmZja5ie5KPK9sgXQMJogdeHiXFehEaFmbQ/r2ATsjFMrI8.jpg?size=1280x853&amp;quality=96&amp;sign=706a8bc9223d279fb2a9419c274efd6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8120" y="2768901"/>
            <a:ext cx="813422" cy="5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64.userapi.com/impg/n0215n6BCVGZpqBbwz4Dc4ZKnDXrwVcfZpOtzA/679UEX8967Q.jpg?size=801x1080&amp;quality=96&amp;sign=10396926ec2437021f75264c7dd89b5c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1" y="1083014"/>
            <a:ext cx="3645139" cy="491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42413" y="1155114"/>
            <a:ext cx="7704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Тестирование онлайн (стажеры)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Тестирование и опросы в музеях (семьи)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Анкетирование после посещения (семьи)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Обсуждение в </a:t>
            </a:r>
            <a:r>
              <a:rPr lang="en-US" sz="20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Zoom (</a:t>
            </a:r>
            <a:r>
              <a:rPr lang="ru-RU" sz="20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музеи, семьи, стажеры, разработчики)</a:t>
            </a:r>
            <a:endParaRPr lang="ru-RU" sz="20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2413" y="2878721"/>
            <a:ext cx="7704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</a:t>
            </a:r>
            <a:r>
              <a:rPr lang="ru-RU" sz="20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ожидания от чат-бота выше, чем от маршрутного листа: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Максимально понятные формулировки и интерфейс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Тщательно продумать, как удерживать внимание пользователя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Больше графики, меньше текстов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Очень короткие аудио и видео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в каждом шаге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Конфликт интересов внутри целевой аудитории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5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0" cy="674557"/>
          </a:xfrm>
          <a:solidFill>
            <a:srgbClr val="6D3818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3600" b="1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Музеи-участники</a:t>
            </a:r>
            <a:endParaRPr lang="ru-RU" sz="3600" b="1" dirty="0">
              <a:solidFill>
                <a:srgbClr val="98C7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75948"/>
            <a:ext cx="12192000" cy="682052"/>
          </a:xfrm>
          <a:solidFill>
            <a:srgbClr val="B3CE2C"/>
          </a:solidFill>
        </p:spPr>
        <p:txBody>
          <a:bodyPr anchor="b" anchorCtr="0">
            <a:normAutofit/>
          </a:bodyPr>
          <a:lstStyle/>
          <a:p>
            <a:r>
              <a:rPr lang="ru-RU" sz="18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Игровые путеводители в чат-ботах: Большая музейная прогулка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8" name="Picture 4" descr="https://sun9-13.userapi.com/impg/av9dmZja5ie5KPK9sgXQMJogdeHiXFehEaFmbQ/r2ATsjFMrI8.jpg?size=1280x853&amp;quality=96&amp;sign=706a8bc9223d279fb2a9419c274efd6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8120" y="2768901"/>
            <a:ext cx="813422" cy="5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1" t="2986" r="12365" b="6241"/>
          <a:stretch/>
        </p:blipFill>
        <p:spPr>
          <a:xfrm>
            <a:off x="194872" y="782554"/>
            <a:ext cx="4512040" cy="26832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40" y="692120"/>
            <a:ext cx="4467069" cy="27195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r="7671" b="3931"/>
          <a:stretch/>
        </p:blipFill>
        <p:spPr>
          <a:xfrm>
            <a:off x="3462729" y="3573791"/>
            <a:ext cx="4706911" cy="260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-309328"/>
            <a:ext cx="12192000" cy="1214203"/>
          </a:xfrm>
          <a:solidFill>
            <a:srgbClr val="6D3818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4800" b="1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Вызовы на стадии разработки</a:t>
            </a:r>
            <a:endParaRPr lang="ru-RU" sz="4800" b="1" dirty="0">
              <a:solidFill>
                <a:srgbClr val="98C7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75948"/>
            <a:ext cx="12192000" cy="682052"/>
          </a:xfrm>
          <a:solidFill>
            <a:srgbClr val="B3CE2C"/>
          </a:solidFill>
        </p:spPr>
        <p:txBody>
          <a:bodyPr anchor="b" anchorCtr="0">
            <a:normAutofit/>
          </a:bodyPr>
          <a:lstStyle/>
          <a:p>
            <a:r>
              <a:rPr lang="ru-RU" sz="18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Большая </a:t>
            </a:r>
            <a:r>
              <a:rPr lang="ru-RU" sz="18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музейная прогулка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8" name="Picture 4" descr="https://sun9-13.userapi.com/impg/av9dmZja5ie5KPK9sgXQMJogdeHiXFehEaFmbQ/r2ATsjFMrI8.jpg?size=1280x853&amp;quality=96&amp;sign=706a8bc9223d279fb2a9419c274efd6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8120" y="2768901"/>
            <a:ext cx="813422" cy="5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155114"/>
            <a:ext cx="65207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Содержательно, но коротко и доступно</a:t>
            </a:r>
          </a:p>
          <a:p>
            <a:endParaRPr lang="ru-RU" sz="22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Одинаково хорошо для детей и родителей</a:t>
            </a:r>
          </a:p>
          <a:p>
            <a:endParaRPr lang="ru-RU" sz="22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конкурировать с экспозицией, помогать раскрывать предметы</a:t>
            </a:r>
          </a:p>
          <a:p>
            <a:endParaRPr lang="ru-RU" sz="22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Источники и права для медиа контента</a:t>
            </a:r>
          </a:p>
          <a:p>
            <a:endParaRPr lang="ru-RU" sz="22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 дизайн внутри интерфейса мессенджера</a:t>
            </a:r>
            <a:endParaRPr lang="ru-RU" sz="20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2447" y="5463726"/>
            <a:ext cx="1181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081666"/>
            <a:ext cx="12004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Сверхзадача: чтобы музеи «комментировали» предметы из коллекции друг друга</a:t>
            </a:r>
            <a:endParaRPr lang="ru-RU" sz="2400" b="1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21" y="1037191"/>
            <a:ext cx="5483401" cy="38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-309328"/>
            <a:ext cx="12192000" cy="1214203"/>
          </a:xfrm>
          <a:solidFill>
            <a:srgbClr val="6D3818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4800" b="1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Игровые решения</a:t>
            </a:r>
            <a:endParaRPr lang="ru-RU" sz="4800" b="1" dirty="0">
              <a:solidFill>
                <a:srgbClr val="98C7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75948"/>
            <a:ext cx="12192000" cy="682052"/>
          </a:xfrm>
          <a:solidFill>
            <a:srgbClr val="B3CE2C"/>
          </a:solidFill>
        </p:spPr>
        <p:txBody>
          <a:bodyPr anchor="b" anchorCtr="0">
            <a:normAutofit/>
          </a:bodyPr>
          <a:lstStyle/>
          <a:p>
            <a:r>
              <a:rPr lang="ru-RU" sz="18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Большая </a:t>
            </a:r>
            <a:r>
              <a:rPr lang="ru-RU" sz="18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музейная прогулка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8" name="Picture 4" descr="https://sun9-13.userapi.com/impg/av9dmZja5ie5KPK9sgXQMJogdeHiXFehEaFmbQ/r2ATsjFMrI8.jpg?size=1280x853&amp;quality=96&amp;sign=706a8bc9223d279fb2a9419c274efd6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8120" y="2768901"/>
            <a:ext cx="813422" cy="5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389" y="1074670"/>
            <a:ext cx="64132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Отказаться от проверки знаний, «оценок»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Задания на «здесь и сейчас»: что можно увидеть, найти, сопоставить, к какому выводу прийти?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Обращаться к повседневному опыту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Предложить выразить себя: выбор, фантазия, мнения, </a:t>
            </a: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юмор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Визуальная «обратная связь</a:t>
            </a: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2400" dirty="0" smtClean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406" y="2510954"/>
            <a:ext cx="4801869" cy="338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2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-309328"/>
            <a:ext cx="12192000" cy="1214203"/>
          </a:xfrm>
          <a:solidFill>
            <a:srgbClr val="6D3818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4800" b="1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Медиа контент</a:t>
            </a:r>
            <a:endParaRPr lang="ru-RU" sz="4800" b="1" dirty="0">
              <a:solidFill>
                <a:srgbClr val="98C7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75948"/>
            <a:ext cx="12192000" cy="682052"/>
          </a:xfrm>
          <a:solidFill>
            <a:srgbClr val="B3CE2C"/>
          </a:solidFill>
        </p:spPr>
        <p:txBody>
          <a:bodyPr anchor="b" anchorCtr="0">
            <a:normAutofit/>
          </a:bodyPr>
          <a:lstStyle/>
          <a:p>
            <a:r>
              <a:rPr lang="ru-RU" sz="18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Игровые путеводители в чат-ботах: Большая музейная прогулка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8" name="Picture 4" descr="https://sun9-13.userapi.com/impg/av9dmZja5ie5KPK9sgXQMJogdeHiXFehEaFmbQ/r2ATsjFMrI8.jpg?size=1280x853&amp;quality=96&amp;sign=706a8bc9223d279fb2a9419c274efd6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8120" y="2768901"/>
            <a:ext cx="813422" cy="5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6458" y="1098411"/>
            <a:ext cx="6625652" cy="3340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Контент от музеев-партнёров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Госкаталог</a:t>
            </a:r>
            <a:endParaRPr lang="ru-RU" sz="2400" dirty="0" smtClean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Википедия (со ссылками на авторов)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Youtube.com </a:t>
            </a: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(ссылка сама «встраивает» видео)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Аудио и видео </a:t>
            </a:r>
            <a:r>
              <a:rPr lang="ru-RU" sz="2400" dirty="0" err="1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ВКонтакте</a:t>
            </a:r>
            <a:endParaRPr lang="ru-RU" sz="2400" dirty="0" smtClean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88957"/>
            <a:ext cx="5210541" cy="36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5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-309328"/>
            <a:ext cx="12192000" cy="1214203"/>
          </a:xfrm>
          <a:solidFill>
            <a:srgbClr val="6D3818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4800" b="1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Визуальные решения</a:t>
            </a:r>
            <a:endParaRPr lang="ru-RU" sz="4800" b="1" dirty="0">
              <a:solidFill>
                <a:srgbClr val="98C7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75948"/>
            <a:ext cx="12192000" cy="682052"/>
          </a:xfrm>
          <a:solidFill>
            <a:srgbClr val="B3CE2C"/>
          </a:solidFill>
        </p:spPr>
        <p:txBody>
          <a:bodyPr anchor="b" anchorCtr="0">
            <a:normAutofit/>
          </a:bodyPr>
          <a:lstStyle/>
          <a:p>
            <a:r>
              <a:rPr lang="ru-RU" sz="18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Большая </a:t>
            </a:r>
            <a:r>
              <a:rPr lang="ru-RU" sz="18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музейная прогулка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8" name="Picture 4" descr="https://sun9-13.userapi.com/impg/av9dmZja5ie5KPK9sgXQMJogdeHiXFehEaFmbQ/r2ATsjFMrI8.jpg?size=1280x853&amp;quality=96&amp;sign=706a8bc9223d279fb2a9419c274efd6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8120" y="2768901"/>
            <a:ext cx="813422" cy="5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75"/>
            <a:ext cx="3565188" cy="25128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9" y="3663066"/>
            <a:ext cx="3097249" cy="21896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34" y="904875"/>
            <a:ext cx="3155223" cy="22239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404" y="3660259"/>
            <a:ext cx="2815153" cy="19842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13" y="1817401"/>
            <a:ext cx="3721126" cy="262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3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75554" y="-1"/>
            <a:ext cx="5416446" cy="2532063"/>
          </a:xfrm>
          <a:solidFill>
            <a:srgbClr val="D2232A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Центр «Музейный опыт»: диалог с сообществом профессионалов</a:t>
            </a:r>
            <a:endParaRPr lang="ru-RU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57617"/>
            <a:ext cx="6355830" cy="1600384"/>
          </a:xfrm>
          <a:solidFill>
            <a:srgbClr val="FDB016"/>
          </a:solidFill>
        </p:spPr>
        <p:txBody>
          <a:bodyPr anchor="b" anchorCtr="0">
            <a:normAutofit lnSpcReduction="10000"/>
          </a:bodyPr>
          <a:lstStyle/>
          <a:p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Предыстория проекта: Детские дни и Музейный форум по детским программам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52" y="3376174"/>
            <a:ext cx="1963711" cy="884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" y="2532063"/>
            <a:ext cx="1462371" cy="798051"/>
          </a:xfrm>
          <a:prstGeom prst="rect">
            <a:avLst/>
          </a:prstGeom>
        </p:spPr>
      </p:pic>
      <p:sp>
        <p:nvSpPr>
          <p:cNvPr id="8" name="AutoShape 2" descr="Благотворительный фонд Владимира Потанина | Работа-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" y="4327137"/>
            <a:ext cx="2408852" cy="655432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1692638" y="3379502"/>
            <a:ext cx="1259174" cy="609576"/>
          </a:xfrm>
          <a:prstGeom prst="rightArrow">
            <a:avLst/>
          </a:prstGeom>
          <a:solidFill>
            <a:srgbClr val="CDD2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sun9-81.userapi.com/impf/c639725/v639725046/18232/TvsUJ9I6IPI.jpg?size=1280x721&amp;quality=96&amp;sign=7f107669fc94d56bbffff3a9a4cfca8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84" y="2532061"/>
            <a:ext cx="4838710" cy="272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-309328"/>
            <a:ext cx="12192000" cy="1214203"/>
          </a:xfrm>
          <a:solidFill>
            <a:srgbClr val="6D3818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4800" b="1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вопросов</a:t>
            </a:r>
            <a:endParaRPr lang="ru-RU" sz="4800" b="1" dirty="0">
              <a:solidFill>
                <a:srgbClr val="98C7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75948"/>
            <a:ext cx="12192000" cy="682052"/>
          </a:xfrm>
          <a:solidFill>
            <a:srgbClr val="B3CE2C"/>
          </a:solidFill>
        </p:spPr>
        <p:txBody>
          <a:bodyPr anchor="b" anchorCtr="0">
            <a:normAutofit/>
          </a:bodyPr>
          <a:lstStyle/>
          <a:p>
            <a:r>
              <a:rPr lang="ru-RU" sz="18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Большая </a:t>
            </a:r>
            <a:r>
              <a:rPr lang="ru-RU" sz="18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музейная прогулка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8" name="Picture 4" descr="https://sun9-13.userapi.com/impg/av9dmZja5ie5KPK9sgXQMJogdeHiXFehEaFmbQ/r2ATsjFMrI8.jpg?size=1280x853&amp;quality=96&amp;sign=706a8bc9223d279fb2a9419c274efd6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8120" y="2768901"/>
            <a:ext cx="813422" cy="5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505" y="904875"/>
            <a:ext cx="111476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 ли присоединиться к Большой музейной прогулке наш </a:t>
            </a: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музей?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Повысилась посещаемость в музеях после введения такой функции</a:t>
            </a: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 выбрали платформой </a:t>
            </a:r>
            <a:r>
              <a:rPr lang="ru-RU" sz="2400" dirty="0" err="1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Вконтакте</a:t>
            </a:r>
            <a:r>
              <a:rPr lang="ru-RU" sz="24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2400" dirty="0" err="1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ru-RU" sz="24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Рассматривали ли Вы возможность разработать бот дополнительно в </a:t>
            </a:r>
            <a:r>
              <a:rPr lang="ru-RU" sz="2400" dirty="0" err="1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Телеграме</a:t>
            </a:r>
            <a:r>
              <a:rPr lang="ru-RU" sz="24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</a:t>
            </a:r>
            <a:r>
              <a:rPr lang="ru-RU" sz="24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возможны ошибки, сбои, недоразумения  при разработке путеводителей и как их избежать</a:t>
            </a: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64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7128" y="1387107"/>
            <a:ext cx="7299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Ирина Кельнер</a:t>
            </a: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куратор проекта «Большая музейная прогулка</a:t>
            </a: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куратор Профессионального клуба «Музейный опыт»</a:t>
            </a:r>
          </a:p>
          <a:p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Редактор онлайн-журнала «Музейный опыт»</a:t>
            </a: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+79217569688</a:t>
            </a:r>
            <a:b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irakelner@gmail.com</a:t>
            </a:r>
            <a:r>
              <a:rPr lang="en-US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en-US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useumandfamilies.com</a:t>
            </a:r>
            <a:endParaRPr lang="ru-RU" sz="24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5500596"/>
            <a:ext cx="12192000" cy="1357404"/>
          </a:xfrm>
          <a:prstGeom prst="rect">
            <a:avLst/>
          </a:prstGeom>
          <a:solidFill>
            <a:srgbClr val="B3CE2C"/>
          </a:solidFill>
        </p:spPr>
        <p:txBody>
          <a:bodyPr anchor="b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нового в диалоге с аудиторией. На примере проектов «Большая музейная прогулка» и ЦСИ «Музейный опыт»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041" y="4434095"/>
            <a:ext cx="1798820" cy="820754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2" t="5700" r="-9712" b="-5700"/>
          <a:stretch/>
        </p:blipFill>
        <p:spPr>
          <a:xfrm>
            <a:off x="0" y="1426344"/>
            <a:ext cx="4377128" cy="313904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-1" y="-309328"/>
            <a:ext cx="12192000" cy="1214203"/>
          </a:xfrm>
          <a:prstGeom prst="rect">
            <a:avLst/>
          </a:prstGeom>
          <a:solidFill>
            <a:srgbClr val="6D3818"/>
          </a:solidFill>
          <a:effectLst/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4800" b="1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пасибо за внимание!</a:t>
            </a:r>
            <a:endParaRPr lang="ru-RU" sz="4800" b="1" dirty="0">
              <a:solidFill>
                <a:srgbClr val="98C7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un9-71.userapi.com/impf/c639722/v639722046/104c3/w2f1IH6CTIQ.jpg?size=1200x800&amp;quality=96&amp;sign=8fd92e7780b38d6b731a6cb836041dd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39" y="1169233"/>
            <a:ext cx="4831830" cy="322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3396381"/>
            <a:ext cx="5445024" cy="3609449"/>
          </a:xfrm>
          <a:solidFill>
            <a:srgbClr val="D2232A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Запросы коллег из музеев до проекта</a:t>
            </a:r>
            <a:endParaRPr lang="ru-RU" sz="4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43299" y="0"/>
            <a:ext cx="6363690" cy="2137203"/>
          </a:xfrm>
          <a:solidFill>
            <a:srgbClr val="FDB016"/>
          </a:solidFill>
        </p:spPr>
        <p:txBody>
          <a:bodyPr anchor="b" anchorCtr="0">
            <a:normAutofit/>
          </a:bodyPr>
          <a:lstStyle/>
          <a:p>
            <a:r>
              <a:rPr lang="ru-RU" sz="2800" b="1" dirty="0" smtClean="0">
                <a:solidFill>
                  <a:srgbClr val="D2232A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Формы обратной связи: опросы, проектировочные семинары, онлайн-голосования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AutoShape 2" descr="Благотворительный фонд Владимира Потанина | Работа-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69967" y="2494436"/>
            <a:ext cx="43821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Сетевые партнерства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Обмен опытом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Фиксация опыта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Методическая поддержка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Пространство для диалога</a:t>
            </a:r>
            <a:endParaRPr lang="ru-RU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940446" cy="3282847"/>
          </a:xfrm>
          <a:solidFill>
            <a:srgbClr val="D2232A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Направления ЦСИ в первом цикле</a:t>
            </a:r>
            <a:endParaRPr lang="ru-RU" sz="4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69442" y="5726243"/>
            <a:ext cx="3722557" cy="1131758"/>
          </a:xfrm>
          <a:solidFill>
            <a:srgbClr val="FDB016"/>
          </a:solidFill>
        </p:spPr>
        <p:txBody>
          <a:bodyPr anchor="b" anchorCtr="0">
            <a:normAutofit/>
          </a:bodyPr>
          <a:lstStyle/>
          <a:p>
            <a:r>
              <a:rPr lang="ru-RU" sz="2800" b="1" dirty="0" smtClean="0">
                <a:solidFill>
                  <a:srgbClr val="D223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2018 – 2021 годы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AutoShape 2" descr="Благотворительный фонд Владимира Потанина | Работа-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13418" y="3282847"/>
            <a:ext cx="106879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Образовательно-проектные лаборатории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Клубные встречи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Онлайн-журнал</a:t>
            </a:r>
            <a:endParaRPr lang="ru-RU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V </a:t>
            </a: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Музейный форум по детским программам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Музейная книжная полка</a:t>
            </a:r>
            <a:endParaRPr lang="ru-RU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3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256645"/>
            <a:ext cx="4512039" cy="1601356"/>
          </a:xfrm>
          <a:solidFill>
            <a:srgbClr val="D2232A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Форум в диалоге. Этапы</a:t>
            </a:r>
            <a:endParaRPr lang="ru-RU" sz="3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58990" y="0"/>
            <a:ext cx="3033010" cy="897353"/>
          </a:xfrm>
          <a:solidFill>
            <a:srgbClr val="FDB016"/>
          </a:solidFill>
        </p:spPr>
        <p:txBody>
          <a:bodyPr anchor="b" anchorCtr="0">
            <a:normAutofit/>
          </a:bodyPr>
          <a:lstStyle/>
          <a:p>
            <a:r>
              <a:rPr lang="ru-RU" sz="2600" b="1" u="sng" dirty="0" smtClean="0"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Ноябрь 2021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AutoShape 2" descr="Благотворительный фонд Владимира Потанина | Работа-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53917" y="2148102"/>
            <a:ext cx="5124594" cy="3108543"/>
          </a:xfrm>
          <a:prstGeom prst="rect">
            <a:avLst/>
          </a:prstGeom>
          <a:solidFill>
            <a:srgbClr val="F78620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Опрос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Анализ результатов. Формулировка темы, выбор направлений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Open call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 для модераторов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Open call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</a:rPr>
              <a:t> для спикеров</a:t>
            </a:r>
            <a:endParaRPr lang="ru-RU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074" name="Picture 2" descr="https://sun9-22.userapi.com/impg/88Jz_b14KHDMUggxpWbB2s0q5Ahze8Ya8h8UgA/Ry_rfaqhOqY.jpg?size=1280x721&amp;quality=95&amp;sign=d58a7b92a578c7afd5c97fcbf4bf36d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61" y="897353"/>
            <a:ext cx="6680616" cy="376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78511" y="1184998"/>
            <a:ext cx="56163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Тема: </a:t>
            </a:r>
            <a:r>
              <a:rPr lang="ru-RU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Дефициты и возможности</a:t>
            </a:r>
            <a:r>
              <a:rPr lang="ru-RU" sz="2400" b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/>
            </a:r>
            <a:br>
              <a:rPr lang="ru-RU" sz="2400" b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</a:br>
            <a:r>
              <a:rPr lang="ru-RU" sz="2400" b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Направления</a:t>
            </a:r>
            <a:r>
              <a:rPr lang="ru-RU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: </a:t>
            </a:r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музей как уникальный опыт; значимое разнообразие, инклюзия; интерпретации и смыслы; дефициты профессионала, возможности сообщества; связь с глобальной повесткой; музеи как новые медиа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20.userapi.com/impg/RTWvOVxuFQWO8nQLFXYWwJoMgY_t8sNORaX4WQ/1JyG7ThE8es.jpg?size=1280x960&amp;quality=95&amp;sign=7c5afde1b3ee633ff03e8a5b3b1403c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465" y="4047343"/>
            <a:ext cx="3747542" cy="281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096656"/>
            <a:ext cx="6370821" cy="1761344"/>
          </a:xfrm>
          <a:solidFill>
            <a:srgbClr val="D2232A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ahoma" panose="020B0604030504040204" pitchFamily="34" charset="0"/>
              </a:rPr>
              <a:t>Второй цикл работы ЦСИ</a:t>
            </a:r>
            <a:endParaRPr lang="ru-RU" sz="3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39465" y="7937"/>
            <a:ext cx="3752535" cy="1026826"/>
          </a:xfrm>
          <a:solidFill>
            <a:srgbClr val="FDB016"/>
          </a:solidFill>
        </p:spPr>
        <p:txBody>
          <a:bodyPr anchor="b" anchorCtr="0">
            <a:normAutofit fontScale="92500" lnSpcReduction="10000"/>
          </a:bodyPr>
          <a:lstStyle/>
          <a:p>
            <a:r>
              <a:rPr lang="ru-RU" dirty="0" smtClean="0">
                <a:latin typeface="Roboto" panose="02000000000000000000" pitchFamily="2" charset="0"/>
                <a:ea typeface="Roboto" panose="02000000000000000000" pitchFamily="2" charset="0"/>
              </a:rPr>
              <a:t>2022-2024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</a:t>
            </a: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</a:rPr>
              <a:t>useumandfamilies.com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AutoShape 2" descr="Благотворительный фонд Владимира Потанина | Работа-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28997" y="572341"/>
            <a:ext cx="6910468" cy="4524315"/>
          </a:xfrm>
          <a:prstGeom prst="rect">
            <a:avLst/>
          </a:prstGeom>
          <a:solidFill>
            <a:srgbClr val="F78620"/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Образовательно-проектные лаборатории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Roboto" panose="02000000000000000000" pitchFamily="2" charset="0"/>
                <a:ea typeface="Roboto" panose="02000000000000000000" pitchFamily="2" charset="0"/>
              </a:rPr>
              <a:t>Практикумы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Клубные встречи онлайн и очно. </a:t>
            </a:r>
            <a:r>
              <a:rPr lang="ru-RU" sz="3200" dirty="0" err="1" smtClean="0">
                <a:latin typeface="Roboto" panose="02000000000000000000" pitchFamily="2" charset="0"/>
                <a:ea typeface="Roboto" panose="02000000000000000000" pitchFamily="2" charset="0"/>
              </a:rPr>
              <a:t>Ридинг</a:t>
            </a: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-клубы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Онлайн-журнал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Конкурс музейных репортажей</a:t>
            </a:r>
            <a:endParaRPr lang="en-US" sz="3200" dirty="0" smtClean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IV</a:t>
            </a:r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 Музейный форум по детским программам</a:t>
            </a:r>
            <a:endParaRPr lang="ru-RU" sz="3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14203"/>
          </a:xfrm>
          <a:solidFill>
            <a:srgbClr val="6D3818"/>
          </a:solidFill>
          <a:effectLst/>
        </p:spPr>
        <p:txBody>
          <a:bodyPr anchor="ctr" anchorCtr="0">
            <a:normAutofit fontScale="90000"/>
          </a:bodyPr>
          <a:lstStyle/>
          <a:p>
            <a:r>
              <a:rPr lang="ru-RU" sz="4800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Игровые путеводители в чат-боте.</a:t>
            </a:r>
            <a:br>
              <a:rPr lang="ru-RU" sz="4800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800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Диалог с детьми и родителями</a:t>
            </a:r>
            <a:endParaRPr lang="ru-RU" sz="4800" dirty="0">
              <a:solidFill>
                <a:srgbClr val="98C7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77329"/>
            <a:ext cx="12192000" cy="880671"/>
          </a:xfrm>
          <a:solidFill>
            <a:srgbClr val="B3CE2C"/>
          </a:solidFill>
        </p:spPr>
        <p:txBody>
          <a:bodyPr anchor="b" anchorCtr="0">
            <a:normAutofit/>
          </a:bodyPr>
          <a:lstStyle/>
          <a:p>
            <a:r>
              <a:rPr lang="ru-RU" sz="1800" b="1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«Большая </a:t>
            </a:r>
            <a:r>
              <a:rPr lang="ru-RU" sz="1800" b="1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музейная </a:t>
            </a:r>
            <a:r>
              <a:rPr lang="ru-RU" sz="1800" b="1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прогулка»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https://sun9-6.userapi.com/impg/Mj6aM_ajl-Va-ObQTNPDlUnIDEk1rW0pgco3HQ/msJ7ZIJiArY.jpg?size=1280x853&amp;quality=96&amp;sign=f1e8739f10efae0ebe3b2ca116adb5c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66" y="3612630"/>
            <a:ext cx="3548435" cy="236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3.userapi.com/impg/av9dmZja5ie5KPK9sgXQMJogdeHiXFehEaFmbQ/r2ATsjFMrI8.jpg?size=1280x853&amp;quality=96&amp;sign=706a8bc9223d279fb2a9419c274efd6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8120" y="2768901"/>
            <a:ext cx="813422" cy="5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59.userapi.com/impg/JHLx14Ug4b6kWPexqD62nZcusyqH4D_xKR6liw/u7R0qUqmEv0.jpg?size=1280x853&amp;quality=96&amp;sign=1a2ae964c15c525f2459a5f0c507b2e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202"/>
            <a:ext cx="3548434" cy="236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49.userapi.com/impg/Z4odvtJEDX9Wdt94ZpI22C4y2vvk9MAUbevHkg/QzxKa99gsxM.jpg?size=1280x853&amp;quality=96&amp;sign=420027f3975cd19a7ae2ae97d1036e5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2630"/>
            <a:ext cx="3548434" cy="236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63.userapi.com/impg/iDR5uTMa7clpJZh12fOMJgvJRHea_UD5LdkZKg/ATgFoyMuTZI.jpg?size=1280x853&amp;quality=96&amp;sign=f08520295dc639a7ca3954074344f4b9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567" y="1215130"/>
            <a:ext cx="3548434" cy="236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161" y="2507194"/>
            <a:ext cx="3197678" cy="21771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56726" y="1985936"/>
            <a:ext cx="5093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Инструменты для общения с музеем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122057" y="5326743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D3818"/>
                </a:solidFill>
              </a:rPr>
              <a:t>Не знания, а переживания</a:t>
            </a:r>
            <a:endParaRPr lang="ru-RU" sz="2400" b="1" dirty="0">
              <a:solidFill>
                <a:srgbClr val="6D38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03086"/>
          </a:xfrm>
          <a:solidFill>
            <a:srgbClr val="6D3818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4800" b="1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Бумага </a:t>
            </a:r>
            <a:r>
              <a:rPr lang="en-US" sz="4800" b="1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 </a:t>
            </a:r>
            <a:r>
              <a:rPr lang="ru-RU" sz="4800" b="1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гаджет</a:t>
            </a:r>
            <a:endParaRPr lang="ru-RU" sz="4800" b="1" dirty="0">
              <a:solidFill>
                <a:srgbClr val="98C7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08710"/>
            <a:ext cx="12192000" cy="649290"/>
          </a:xfrm>
          <a:solidFill>
            <a:srgbClr val="B3CE2C"/>
          </a:solidFill>
        </p:spPr>
        <p:txBody>
          <a:bodyPr anchor="b" anchorCtr="0">
            <a:normAutofit lnSpcReduction="10000"/>
          </a:bodyPr>
          <a:lstStyle/>
          <a:p>
            <a:r>
              <a:rPr lang="ru-RU" sz="19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Большая </a:t>
            </a:r>
            <a:r>
              <a:rPr lang="ru-RU" sz="1900" dirty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музейная прогулка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8" name="Picture 4" descr="https://sun9-13.userapi.com/impg/av9dmZja5ie5KPK9sgXQMJogdeHiXFehEaFmbQ/r2ATsjFMrI8.jpg?size=1280x853&amp;quality=96&amp;sign=706a8bc9223d279fb2a9419c274efd6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8120" y="2768901"/>
            <a:ext cx="813422" cy="5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 со стрелкой вправо 3"/>
          <p:cNvSpPr/>
          <p:nvPr/>
        </p:nvSpPr>
        <p:spPr>
          <a:xfrm>
            <a:off x="0" y="1103087"/>
            <a:ext cx="5419493" cy="4874242"/>
          </a:xfrm>
          <a:prstGeom prst="rightArrowCallout">
            <a:avLst/>
          </a:prstGeom>
          <a:solidFill>
            <a:srgbClr val="FA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носка со стрелкой вправо 9"/>
          <p:cNvSpPr/>
          <p:nvPr/>
        </p:nvSpPr>
        <p:spPr>
          <a:xfrm rot="10800000">
            <a:off x="5517516" y="1103087"/>
            <a:ext cx="6674483" cy="4874242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8024" y="1457135"/>
            <a:ext cx="32027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Доступность, не нужен интернет</a:t>
            </a:r>
          </a:p>
          <a:p>
            <a:endParaRPr lang="ru-RU" sz="22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рисовать и писать</a:t>
            </a:r>
          </a:p>
          <a:p>
            <a:endParaRPr lang="ru-RU" sz="22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Привычно, понятно, не вызывает сомнений</a:t>
            </a:r>
          </a:p>
          <a:p>
            <a:endParaRPr lang="ru-RU" sz="22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унести с собой</a:t>
            </a:r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8098123" y="1115397"/>
            <a:ext cx="3992136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3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Интерактивность</a:t>
            </a:r>
            <a:endParaRPr lang="ru-RU" sz="23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300" dirty="0" err="1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Экологичность</a:t>
            </a:r>
            <a:r>
              <a:rPr lang="ru-RU" sz="23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самодостаточность</a:t>
            </a:r>
          </a:p>
          <a:p>
            <a:pPr>
              <a:lnSpc>
                <a:spcPct val="150000"/>
              </a:lnSpc>
            </a:pPr>
            <a:r>
              <a:rPr lang="ru-RU" sz="23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Безопасность</a:t>
            </a:r>
          </a:p>
          <a:p>
            <a:pPr>
              <a:lnSpc>
                <a:spcPct val="150000"/>
              </a:lnSpc>
            </a:pPr>
            <a:r>
              <a:rPr lang="ru-RU" sz="23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Широкий контекст</a:t>
            </a:r>
          </a:p>
          <a:p>
            <a:pPr>
              <a:lnSpc>
                <a:spcPct val="150000"/>
              </a:lnSpc>
            </a:pPr>
            <a:r>
              <a:rPr lang="ru-RU" sz="23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Вариативность</a:t>
            </a:r>
          </a:p>
          <a:p>
            <a:pPr>
              <a:lnSpc>
                <a:spcPct val="150000"/>
              </a:lnSpc>
            </a:pPr>
            <a:r>
              <a:rPr lang="ru-RU" sz="23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Обратимость</a:t>
            </a:r>
          </a:p>
          <a:p>
            <a:pPr>
              <a:lnSpc>
                <a:spcPct val="150000"/>
              </a:lnSpc>
            </a:pPr>
            <a:r>
              <a:rPr lang="ru-RU" sz="23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Можно узнать больше</a:t>
            </a:r>
          </a:p>
          <a:p>
            <a:pPr>
              <a:lnSpc>
                <a:spcPct val="150000"/>
              </a:lnSpc>
            </a:pPr>
            <a:r>
              <a:rPr lang="ru-RU" sz="23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Проще вернуться</a:t>
            </a:r>
            <a:endParaRPr lang="ru-RU" sz="23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14203"/>
          </a:xfrm>
          <a:solidFill>
            <a:srgbClr val="6D3818"/>
          </a:solidFill>
          <a:effectLst/>
        </p:spPr>
        <p:txBody>
          <a:bodyPr anchor="ctr" anchorCtr="0">
            <a:normAutofit/>
          </a:bodyPr>
          <a:lstStyle/>
          <a:p>
            <a:r>
              <a:rPr lang="ru-RU" sz="4800" b="1" dirty="0" smtClean="0">
                <a:solidFill>
                  <a:srgbClr val="98C7E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платформы</a:t>
            </a:r>
            <a:endParaRPr lang="ru-RU" sz="4800" b="1" dirty="0">
              <a:solidFill>
                <a:srgbClr val="98C7E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77329"/>
            <a:ext cx="12192000" cy="880671"/>
          </a:xfrm>
          <a:solidFill>
            <a:srgbClr val="B3CE2C"/>
          </a:solidFill>
        </p:spPr>
        <p:txBody>
          <a:bodyPr anchor="b" anchorCtr="0">
            <a:normAutofit/>
          </a:bodyPr>
          <a:lstStyle/>
          <a:p>
            <a:r>
              <a:rPr lang="ru-RU" sz="18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Предварительные опросы в </a:t>
            </a:r>
            <a:r>
              <a:rPr lang="ru-RU" sz="1800" dirty="0" err="1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соцсетях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8" name="Picture 4" descr="https://sun9-13.userapi.com/impg/av9dmZja5ie5KPK9sgXQMJogdeHiXFehEaFmbQ/r2ATsjFMrI8.jpg?size=1280x853&amp;quality=96&amp;sign=706a8bc9223d279fb2a9419c274efd6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8120" y="2768901"/>
            <a:ext cx="813422" cy="5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774" y="1214203"/>
            <a:ext cx="45270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Мобильное приложение?</a:t>
            </a:r>
          </a:p>
          <a:p>
            <a:endParaRPr lang="ru-RU" sz="28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Сайт?</a:t>
            </a:r>
          </a:p>
          <a:p>
            <a:endParaRPr lang="ru-RU" sz="28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dirty="0" smtClean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8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Мессенджер?</a:t>
            </a:r>
            <a:endParaRPr lang="ru-RU" sz="28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5791" y="3891859"/>
            <a:ext cx="5171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 вы пользуетесь ежедневно?</a:t>
            </a:r>
          </a:p>
          <a:p>
            <a:endParaRPr lang="ru-RU" sz="24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rgbClr val="6D381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чем скорее увидите собеседника?</a:t>
            </a:r>
            <a:endParaRPr lang="ru-RU" sz="2400" dirty="0">
              <a:solidFill>
                <a:srgbClr val="6D381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91" y="1402432"/>
            <a:ext cx="3264858" cy="230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7880</TotalTime>
  <Words>584</Words>
  <Application>Microsoft Office PowerPoint</Application>
  <PresentationFormat>Широкоэкранный</PresentationFormat>
  <Paragraphs>146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Tahoma</vt:lpstr>
      <vt:lpstr>Тема Office</vt:lpstr>
      <vt:lpstr>Разработка нового в диалоге с аудиторией:</vt:lpstr>
      <vt:lpstr>Центр «Музейный опыт»: диалог с сообществом профессионалов</vt:lpstr>
      <vt:lpstr>Запросы коллег из музеев до проекта</vt:lpstr>
      <vt:lpstr>Направления ЦСИ в первом цикле</vt:lpstr>
      <vt:lpstr>Форум в диалоге. Этапы</vt:lpstr>
      <vt:lpstr>Второй цикл работы ЦСИ</vt:lpstr>
      <vt:lpstr>Игровые путеводители в чат-боте. Диалог с детьми и родителями</vt:lpstr>
      <vt:lpstr>Бумага vs гаджет</vt:lpstr>
      <vt:lpstr>Выбор платформы</vt:lpstr>
      <vt:lpstr>Что умеет бот?</vt:lpstr>
      <vt:lpstr>Выбор соцсети</vt:lpstr>
      <vt:lpstr>Партнеры, помощники, собеседники</vt:lpstr>
      <vt:lpstr>Первые пробы</vt:lpstr>
      <vt:lpstr>Фокус-группы</vt:lpstr>
      <vt:lpstr>Музеи-участники</vt:lpstr>
      <vt:lpstr>Вызовы на стадии разработки</vt:lpstr>
      <vt:lpstr>Игровые решения</vt:lpstr>
      <vt:lpstr>Медиа контент</vt:lpstr>
      <vt:lpstr>Визуальные решения</vt:lpstr>
      <vt:lpstr>Из вопросов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игровых путеводителей на базе чат-ботов ВКонтакте:</dc:title>
  <dc:creator>Latitude</dc:creator>
  <cp:lastModifiedBy>Latitude</cp:lastModifiedBy>
  <cp:revision>81</cp:revision>
  <dcterms:created xsi:type="dcterms:W3CDTF">2021-09-13T19:45:48Z</dcterms:created>
  <dcterms:modified xsi:type="dcterms:W3CDTF">2022-11-02T09:59:54Z</dcterms:modified>
</cp:coreProperties>
</file>